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280" autoAdjust="0"/>
  </p:normalViewPr>
  <p:slideViewPr>
    <p:cSldViewPr>
      <p:cViewPr varScale="1">
        <p:scale>
          <a:sx n="59" d="100"/>
          <a:sy n="59" d="100"/>
        </p:scale>
        <p:origin x="-21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gostei.ru/skazki/skazki-bratev-grimm/251-zolushka.htm" TargetMode="External"/><Relationship Id="rId2" Type="http://schemas.openxmlformats.org/officeDocument/2006/relationships/hyperlink" Target="https://taberko.livejournal.com/289930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ostei.ru/skazki/skazki-sharl-perro/118-zolushka-skazka-sharlya-perro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3%D0%BC%D0%BD%D0%B0%D1%8F_%D0%AD%D0%BB%D1%8C%D0%B7%D0%B0" TargetMode="External"/><Relationship Id="rId13" Type="http://schemas.openxmlformats.org/officeDocument/2006/relationships/image" Target="../media/image12.jpeg"/><Relationship Id="rId3" Type="http://schemas.openxmlformats.org/officeDocument/2006/relationships/hyperlink" Target="https://ru.wikipedia.org/wiki/%D0%9D%D0%B5%D0%BC%D0%B5%D1%86%D0%BA%D0%B8%D0%B9_%D1%8F%D0%B7%D1%8B%D0%BA" TargetMode="External"/><Relationship Id="rId7" Type="http://schemas.openxmlformats.org/officeDocument/2006/relationships/hyperlink" Target="https://ru.wikipedia.org/wiki/%D0%9A%D0%BE%D1%80%D0%BE%D0%BB%D1%8C_%D0%94%D1%80%D0%BE%D0%B7%D0%B4%D0%BE%D0%B1%D0%BE%D1%80%D0%BE%D0%B4" TargetMode="External"/><Relationship Id="rId12" Type="http://schemas.openxmlformats.org/officeDocument/2006/relationships/hyperlink" Target="https://ru.wikipedia.org/wiki/%D0%A1%D0%BA%D0%B0%D0%B7%D0%BA%D0%B0_%D0%BE_%D1%82%D0%BE%D0%BC,_%D0%BA%D1%82%D0%BE_%D1%85%D0%BE%D0%B4%D0%B8%D0%BB_%D1%81%D1%82%D1%80%D0%B0%D1%85%D1%83_%D1%83%D1%87%D0%B8%D1%82%D1%8C%D1%81%D1%8F" TargetMode="External"/><Relationship Id="rId2" Type="http://schemas.openxmlformats.org/officeDocument/2006/relationships/hyperlink" Target="https://ru.wikipedia.org/wiki/%D0%9A%D0%BE%D1%80%D0%BE%D0%BB%D1%8C-%D0%BB%D1%8F%D0%B3%D1%83%D1%88%D0%BE%D0%BD%D0%BE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1%D0%B5%D0%BB%D1%8F%D0%BD%D0%BE%D1%87%D0%BA%D0%B0_%D0%B8_%D0%A0%D0%BE%D0%B7%D0%BE%D1%87%D0%BA%D0%B0" TargetMode="External"/><Relationship Id="rId11" Type="http://schemas.openxmlformats.org/officeDocument/2006/relationships/hyperlink" Target="https://ru.wikipedia.org/w/index.php?title=%D0%94%D0%B2%D0%B5%D0%BD%D0%B0%D0%B4%D1%86%D0%B0%D1%82%D1%8C_%D0%B1%D1%80%D0%B0%D1%82%D1%8C%D0%B5%D0%B2&amp;action=edit&amp;redlink=1" TargetMode="External"/><Relationship Id="rId5" Type="http://schemas.openxmlformats.org/officeDocument/2006/relationships/hyperlink" Target="https://ru.wikipedia.org/wiki/%D0%94%D1%80%D1%83%D0%B6%D0%B1%D0%B0_%D0%BA%D0%BE%D1%88%D0%BA%D0%B8_%D0%B8_%D0%BC%D1%8B%D1%88%D0%BA%D0%B8" TargetMode="External"/><Relationship Id="rId10" Type="http://schemas.openxmlformats.org/officeDocument/2006/relationships/hyperlink" Target="https://ru.wikipedia.org/w/index.php?title=%D0%A7%D1%91%D1%80%D1%82_%D1%81_%D1%82%D1%80%D0%B5%D0%BC%D1%8F_%D0%B7%D0%BE%D0%BB%D0%BE%D1%82%D1%8B%D0%BC%D0%B8_%D0%B2%D0%BE%D0%BB%D0%BE%D1%81%D0%B0%D0%BC%D0%B8&amp;action=edit&amp;redlink=1" TargetMode="External"/><Relationship Id="rId4" Type="http://schemas.openxmlformats.org/officeDocument/2006/relationships/hyperlink" Target="https://ru.wikipedia.org/wiki/%D0%A1%D0%BB%D0%B0%D0%B4%D0%BA%D0%B0%D1%8F_%D0%BA%D0%B0%D1%88%D0%B0" TargetMode="External"/><Relationship Id="rId9" Type="http://schemas.openxmlformats.org/officeDocument/2006/relationships/hyperlink" Target="https://ru.wikipedia.org/wiki/%D0%93%D0%BE%D1%81%D0%BF%D0%BE%D0%B6%D0%B0_%D0%9C%D0%B5%D1%82%D0%B5%D0%BB%D0%B8%D1%86%D0%B0" TargetMode="External"/><Relationship Id="rId14" Type="http://schemas.openxmlformats.org/officeDocument/2006/relationships/hyperlink" Target="https://ru.wikipedia.org/wiki/%D0%97%D0%BE%D0%BB%D1%83%D1%88%D0%BA%D0%B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60649"/>
            <a:ext cx="8458200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ИССЛЕДОВАТЕЛЬСКИЙ ПРОЕКТ</a:t>
            </a:r>
            <a:br>
              <a:rPr lang="ru-RU" sz="3600" dirty="0" smtClean="0"/>
            </a:br>
            <a:r>
              <a:rPr lang="ru-RU" sz="3600" dirty="0" smtClean="0"/>
              <a:t>«Золушка»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149080"/>
            <a:ext cx="5328592" cy="197733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Екатерининский филиал</a:t>
            </a:r>
          </a:p>
          <a:p>
            <a:r>
              <a:rPr lang="ru-RU" sz="2000" dirty="0" smtClean="0"/>
              <a:t> МБОУ«Никифоровская  СОШ №1»  </a:t>
            </a:r>
          </a:p>
          <a:p>
            <a:r>
              <a:rPr lang="ru-RU" sz="2000" dirty="0" smtClean="0"/>
              <a:t>  ученица 6 класса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Вязовова</a:t>
            </a:r>
            <a:r>
              <a:rPr lang="ru-RU" sz="2000" dirty="0" smtClean="0"/>
              <a:t> Варвара</a:t>
            </a:r>
          </a:p>
          <a:p>
            <a:endParaRPr lang="ru-RU" sz="2000" dirty="0" smtClean="0"/>
          </a:p>
          <a:p>
            <a:r>
              <a:rPr lang="ru-RU" sz="2000" dirty="0" smtClean="0"/>
              <a:t>Руководитель  Игнатьева Л.Н.</a:t>
            </a:r>
            <a:endParaRPr lang="ru-RU" sz="2000" dirty="0"/>
          </a:p>
        </p:txBody>
      </p:sp>
      <p:pic>
        <p:nvPicPr>
          <p:cNvPr id="4" name="Picture 3" descr="C:\Users\1234\Desktop\Новая папка\img9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275856" cy="2492896"/>
          </a:xfrm>
          <a:prstGeom prst="rect">
            <a:avLst/>
          </a:prstGeom>
          <a:noFill/>
        </p:spPr>
      </p:pic>
      <p:pic>
        <p:nvPicPr>
          <p:cNvPr id="5" name="Рисунок 4" descr="https://farm3.staticflickr.com/2236/13152302133_82c93593aa_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176464" cy="296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Совпадения и различия в сказке «Золушка»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29060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Шарль Перро</a:t>
            </a:r>
          </a:p>
          <a:p>
            <a:r>
              <a:rPr lang="ru-RU" dirty="0" smtClean="0"/>
              <a:t>1.Спала на чердаке, на колючей соломенной подстилке.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8801"/>
            <a:ext cx="4038600" cy="468052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Братья  Гримм</a:t>
            </a:r>
          </a:p>
          <a:p>
            <a:r>
              <a:rPr lang="ru-RU" dirty="0" smtClean="0"/>
              <a:t>1. Спала у очага на золе.</a:t>
            </a:r>
            <a:endParaRPr lang="ru-RU" dirty="0"/>
          </a:p>
        </p:txBody>
      </p:sp>
      <p:pic>
        <p:nvPicPr>
          <p:cNvPr id="6" name="Рисунок 5" descr="http://kievfashionpeople.com/wp-content/uploads/2017/05/kjb_hilaryknights_cinderella09_700x69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492896"/>
            <a:ext cx="4896544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95536" y="692696"/>
            <a:ext cx="4041648" cy="5976664"/>
          </a:xfrm>
        </p:spPr>
        <p:txBody>
          <a:bodyPr/>
          <a:lstStyle/>
          <a:p>
            <a:r>
              <a:rPr lang="ru-RU" dirty="0" smtClean="0"/>
              <a:t>2.таких фактов нет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718304" y="692696"/>
            <a:ext cx="4041775" cy="5902023"/>
          </a:xfrm>
        </p:spPr>
        <p:txBody>
          <a:bodyPr/>
          <a:lstStyle/>
          <a:p>
            <a:r>
              <a:rPr lang="ru-RU" dirty="0" smtClean="0"/>
              <a:t>2. Золушка ходила на могилку к матери и посадила ореховое дерево, в ветвях которой стала жить белая птичка и исполнять желания девочки.</a:t>
            </a:r>
            <a:endParaRPr lang="ru-RU" dirty="0"/>
          </a:p>
        </p:txBody>
      </p:sp>
      <p:pic>
        <p:nvPicPr>
          <p:cNvPr id="6146" name="Picture 2" descr="C:\Users\1234\Desktop\Новая папка\122311569_497596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36912"/>
            <a:ext cx="3528392" cy="3672408"/>
          </a:xfrm>
          <a:prstGeom prst="rect">
            <a:avLst/>
          </a:prstGeom>
          <a:noFill/>
        </p:spPr>
      </p:pic>
      <p:pic>
        <p:nvPicPr>
          <p:cNvPr id="6147" name="Picture 3" descr="C:\Users\1234\Desktop\Новая папка\02labgrd412431183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1412776"/>
            <a:ext cx="367240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476672"/>
            <a:ext cx="4041648" cy="6118047"/>
          </a:xfrm>
        </p:spPr>
        <p:txBody>
          <a:bodyPr/>
          <a:lstStyle/>
          <a:p>
            <a:r>
              <a:rPr lang="ru-RU" dirty="0" smtClean="0"/>
              <a:t>3.Не признавалась мачехе, что хочет на бал.</a:t>
            </a:r>
          </a:p>
          <a:p>
            <a:r>
              <a:rPr lang="ru-RU" dirty="0" smtClean="0"/>
              <a:t>4.Мачеха не дает шанса Золушке попасть на бал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0" y="404664"/>
            <a:ext cx="4248472" cy="6190055"/>
          </a:xfrm>
        </p:spPr>
        <p:txBody>
          <a:bodyPr/>
          <a:lstStyle/>
          <a:p>
            <a:r>
              <a:rPr lang="ru-RU" dirty="0" smtClean="0"/>
              <a:t>3. Просила мачеху и сестриц взять ее на бал</a:t>
            </a:r>
          </a:p>
          <a:p>
            <a:r>
              <a:rPr lang="ru-RU" dirty="0" smtClean="0"/>
              <a:t>4. Мачеха дает Золушке два задания, после выполнения которых она может пойти на бал.</a:t>
            </a:r>
            <a:endParaRPr lang="ru-RU" dirty="0"/>
          </a:p>
        </p:txBody>
      </p:sp>
      <p:pic>
        <p:nvPicPr>
          <p:cNvPr id="12290" name="Picture 2" descr="C:\Users\1234\Desktop\Новая папка\Zolushka_razvoro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348880"/>
            <a:ext cx="3960440" cy="4110137"/>
          </a:xfrm>
          <a:prstGeom prst="rect">
            <a:avLst/>
          </a:prstGeom>
          <a:noFill/>
        </p:spPr>
      </p:pic>
      <p:pic>
        <p:nvPicPr>
          <p:cNvPr id="1026" name="Picture 2" descr="C:\Users\1234\Desktop\Новая папка\1493895613_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176464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476672"/>
            <a:ext cx="4041648" cy="6118047"/>
          </a:xfrm>
        </p:spPr>
        <p:txBody>
          <a:bodyPr/>
          <a:lstStyle/>
          <a:p>
            <a:r>
              <a:rPr lang="ru-RU" dirty="0" smtClean="0"/>
              <a:t>5. Наряд для Золушки приносит фея.</a:t>
            </a:r>
          </a:p>
          <a:p>
            <a:r>
              <a:rPr lang="ru-RU" dirty="0" smtClean="0"/>
              <a:t>6.Едет на бал в карете.</a:t>
            </a:r>
          </a:p>
          <a:p>
            <a:r>
              <a:rPr lang="ru-RU" dirty="0" smtClean="0"/>
              <a:t>7. Бал длится два дня.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548680"/>
            <a:ext cx="4041775" cy="6046039"/>
          </a:xfrm>
        </p:spPr>
        <p:txBody>
          <a:bodyPr/>
          <a:lstStyle/>
          <a:p>
            <a:r>
              <a:rPr lang="ru-RU" dirty="0" smtClean="0"/>
              <a:t>5. Наряд для Золушки приносят птички.</a:t>
            </a:r>
          </a:p>
          <a:p>
            <a:r>
              <a:rPr lang="ru-RU" dirty="0" smtClean="0"/>
              <a:t>6.Идет на бал пешком.</a:t>
            </a:r>
          </a:p>
          <a:p>
            <a:r>
              <a:rPr lang="ru-RU" dirty="0" smtClean="0"/>
              <a:t>7. Бал длится три дня.</a:t>
            </a:r>
            <a:endParaRPr lang="ru-RU" dirty="0"/>
          </a:p>
        </p:txBody>
      </p:sp>
      <p:pic>
        <p:nvPicPr>
          <p:cNvPr id="3074" name="Picture 2" descr="C:\Users\1234\Desktop\Новая папка\26890casto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3600400" cy="4248472"/>
          </a:xfrm>
          <a:prstGeom prst="rect">
            <a:avLst/>
          </a:prstGeom>
          <a:noFill/>
        </p:spPr>
      </p:pic>
      <p:pic>
        <p:nvPicPr>
          <p:cNvPr id="3075" name="Picture 3" descr="C:\Users\1234\Desktop\Новая папка\Zolushka_razvorot3-768x5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60848"/>
            <a:ext cx="387362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51520" y="476672"/>
            <a:ext cx="4041648" cy="597666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8.Было точно указано время возвращения с бала.</a:t>
            </a:r>
          </a:p>
          <a:p>
            <a:r>
              <a:rPr lang="ru-RU" sz="1800" dirty="0" smtClean="0"/>
              <a:t>9.Золушка  просто убегала из дворца.</a:t>
            </a:r>
          </a:p>
          <a:p>
            <a:r>
              <a:rPr lang="ru-RU" sz="1800" dirty="0" smtClean="0"/>
              <a:t>10. Золушка просто теряет туфельку.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32040" y="548680"/>
            <a:ext cx="4041775" cy="604603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8.Не было точно указано время возвращения с бала.</a:t>
            </a:r>
          </a:p>
          <a:p>
            <a:r>
              <a:rPr lang="ru-RU" sz="1800" dirty="0" smtClean="0"/>
              <a:t>9.Покидая дворец, Золушка  в первый день залезла на голубятню. Во второй день -на  дерево, в третий день – убежала.</a:t>
            </a:r>
          </a:p>
          <a:p>
            <a:r>
              <a:rPr lang="ru-RU" sz="1800" dirty="0" smtClean="0"/>
              <a:t>10. Принц намазал лестницу смолой, чтобы Золушка не смогла убежать, поэтому туфелька прилипает к лестнице.</a:t>
            </a:r>
            <a:endParaRPr lang="ru-RU" sz="1800" dirty="0"/>
          </a:p>
        </p:txBody>
      </p:sp>
      <p:pic>
        <p:nvPicPr>
          <p:cNvPr id="4098" name="Picture 2" descr="C:\Users\1234\Desktop\Новая папка\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744416" cy="3793604"/>
          </a:xfrm>
          <a:prstGeom prst="rect">
            <a:avLst/>
          </a:prstGeom>
          <a:noFill/>
        </p:spPr>
      </p:pic>
      <p:pic>
        <p:nvPicPr>
          <p:cNvPr id="4099" name="Picture 3" descr="C:\Users\1234\Desktop\Новая папка\Zolushka-KHilari-Knigkht-1977-god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360040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476672"/>
            <a:ext cx="4041648" cy="5760640"/>
          </a:xfrm>
        </p:spPr>
        <p:txBody>
          <a:bodyPr/>
          <a:lstStyle/>
          <a:p>
            <a:r>
              <a:rPr lang="ru-RU" dirty="0" smtClean="0"/>
              <a:t>11. Туфельки были хрустальными.</a:t>
            </a:r>
          </a:p>
          <a:p>
            <a:r>
              <a:rPr lang="ru-RU" dirty="0" smtClean="0"/>
              <a:t>12. Туфелька , которую примеряли сестры была им мала. </a:t>
            </a:r>
          </a:p>
          <a:p>
            <a:r>
              <a:rPr lang="en-US" dirty="0" err="1" smtClean="0"/>
              <a:t>Vair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err="1" smtClean="0"/>
              <a:t>verre</a:t>
            </a:r>
            <a:r>
              <a:rPr lang="ru-RU" dirty="0" smtClean="0"/>
              <a:t>???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476672"/>
            <a:ext cx="4041775" cy="6118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11. Туфельки были серебряными (золотыми).</a:t>
            </a:r>
          </a:p>
          <a:p>
            <a:pPr>
              <a:buNone/>
            </a:pPr>
            <a:r>
              <a:rPr lang="ru-RU" dirty="0" smtClean="0"/>
              <a:t>12. Чтобы надеть туфельку одна из сестер отрезала себе палец, другая – пятку.</a:t>
            </a: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3240360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1234\Desktop\Новая папка\46df5a3ac67c433209842e406a3d270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04864"/>
            <a:ext cx="3638773" cy="40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95536" y="764704"/>
            <a:ext cx="4041648" cy="5472608"/>
          </a:xfrm>
        </p:spPr>
        <p:txBody>
          <a:bodyPr/>
          <a:lstStyle/>
          <a:p>
            <a:r>
              <a:rPr lang="ru-RU" dirty="0" smtClean="0"/>
              <a:t>13. Золушка прощает своих сестер и выдает их удачно замуж за богатых придворных.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764704"/>
            <a:ext cx="4041775" cy="5830015"/>
          </a:xfrm>
        </p:spPr>
        <p:txBody>
          <a:bodyPr/>
          <a:lstStyle/>
          <a:p>
            <a:r>
              <a:rPr lang="ru-RU" dirty="0" smtClean="0"/>
              <a:t>13. На свадьбе Золушки злым сестрам птицы выклёвывают глаза.</a:t>
            </a:r>
            <a:endParaRPr lang="ru-RU" dirty="0"/>
          </a:p>
        </p:txBody>
      </p:sp>
      <p:pic>
        <p:nvPicPr>
          <p:cNvPr id="3074" name="Picture 2" descr="C:\Users\1234\Desktop\f72e5dbfa2911e878fbd08c6ebox-23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76872"/>
            <a:ext cx="3600400" cy="4127651"/>
          </a:xfrm>
          <a:prstGeom prst="rect">
            <a:avLst/>
          </a:prstGeom>
          <a:noFill/>
        </p:spPr>
      </p:pic>
      <p:pic>
        <p:nvPicPr>
          <p:cNvPr id="1026" name="Picture 2" descr="C:\Users\user\Desktop\cb755766e4d2f8defab69afc2cc1d13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46449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ru-RU" dirty="0" smtClean="0"/>
              <a:t>Как мы и предполагали  в сказках Шарля Перро и братьев Гримм есть определённые сходства и различия. </a:t>
            </a:r>
          </a:p>
          <a:p>
            <a:pPr marL="624078" indent="-514350">
              <a:buAutoNum type="arabicPeriod"/>
            </a:pPr>
            <a:r>
              <a:rPr lang="ru-RU" dirty="0" smtClean="0"/>
              <a:t>2. Сюжет и композиция совпадают.</a:t>
            </a:r>
          </a:p>
          <a:p>
            <a:pPr marL="624078" indent="-514350">
              <a:buAutoNum type="arabicPeriod"/>
            </a:pPr>
            <a:endParaRPr lang="ru-RU" dirty="0" smtClean="0"/>
          </a:p>
        </p:txBody>
      </p:sp>
      <p:pic>
        <p:nvPicPr>
          <p:cNvPr id="1027" name="Picture 3" descr="C:\Users\user\Desktop\zolush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1696"/>
            <a:ext cx="438150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Сказка ,,Золушка,, Шарля Перро и братьев Гримм.</a:t>
            </a:r>
          </a:p>
          <a:p>
            <a:r>
              <a:rPr lang="ru-RU" dirty="0" smtClean="0"/>
              <a:t>2. </a:t>
            </a:r>
            <a:r>
              <a:rPr lang="en-US" dirty="0" smtClean="0">
                <a:hlinkClick r:id="rId2"/>
              </a:rPr>
              <a:t>https://taberko.livejournal.com/289930.html</a:t>
            </a:r>
            <a:endParaRPr lang="ru-RU" dirty="0" smtClean="0"/>
          </a:p>
          <a:p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http://gostei.ru/skazki/skazki-bratev-grimm/251-zolushka.htm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en-US" dirty="0" smtClean="0">
                <a:hlinkClick r:id="rId4"/>
              </a:rPr>
              <a:t>http://gostei.ru/skazki/skazki-sharl-perro/118-zolushka-skazka-sharlya-perro.html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4"/>
          </a:xfrm>
        </p:spPr>
        <p:txBody>
          <a:bodyPr/>
          <a:lstStyle/>
          <a:p>
            <a:r>
              <a:rPr lang="ru-RU" dirty="0" smtClean="0"/>
              <a:t>Все мы читали сказку «Золушка» французского сказочника Шарля Перро. Когда мы начали изучать немецкий язык, то выяснили, что автором этой сказки являются немецкие сказочники братья Гримм. </a:t>
            </a:r>
          </a:p>
          <a:p>
            <a:r>
              <a:rPr lang="ru-RU" dirty="0" smtClean="0"/>
              <a:t>Мы    обратились к источникам , чтобы сопоставить эти две сказки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0801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Мы предполагаем, что в сказках французского и немецких авторов есть сходство и различие.</a:t>
            </a:r>
            <a:endParaRPr lang="ru-RU" sz="2400" dirty="0"/>
          </a:p>
        </p:txBody>
      </p:sp>
      <p:pic>
        <p:nvPicPr>
          <p:cNvPr id="10242" name="Picture 2" descr="C:\Users\1234\Desktop\Новая папка\main_41785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060848"/>
            <a:ext cx="403244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Объект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76064"/>
          </a:xfrm>
        </p:spPr>
        <p:txBody>
          <a:bodyPr>
            <a:normAutofit/>
          </a:bodyPr>
          <a:lstStyle/>
          <a:p>
            <a:r>
              <a:rPr lang="ru-RU" dirty="0" smtClean="0"/>
              <a:t>Тексты сказок Ш.Перро и братьев Гримм</a:t>
            </a:r>
            <a:endParaRPr lang="ru-RU" dirty="0"/>
          </a:p>
        </p:txBody>
      </p:sp>
      <p:pic>
        <p:nvPicPr>
          <p:cNvPr id="8195" name="Picture 3" descr="C:\Users\1234\Desktop\Новая папка\13930723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4032448" cy="4752528"/>
          </a:xfrm>
          <a:prstGeom prst="rect">
            <a:avLst/>
          </a:prstGeom>
          <a:noFill/>
        </p:spPr>
      </p:pic>
      <p:pic>
        <p:nvPicPr>
          <p:cNvPr id="14338" name="Picture 2" descr="http://t4d.ru/server/pic/52_32732_34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44824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Предмет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76064"/>
          </a:xfrm>
        </p:spPr>
        <p:txBody>
          <a:bodyPr/>
          <a:lstStyle/>
          <a:p>
            <a:r>
              <a:rPr lang="ru-RU" dirty="0" smtClean="0"/>
              <a:t>Совпадения и различия в сказках.</a:t>
            </a:r>
            <a:endParaRPr lang="ru-RU" dirty="0"/>
          </a:p>
        </p:txBody>
      </p:sp>
      <p:pic>
        <p:nvPicPr>
          <p:cNvPr id="5" name="Picture 3" descr="C:\Users\1234\Desktop\Новая папка\13930723_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032448" cy="4752528"/>
          </a:xfrm>
          <a:prstGeom prst="rect">
            <a:avLst/>
          </a:prstGeom>
          <a:noFill/>
        </p:spPr>
      </p:pic>
      <p:pic>
        <p:nvPicPr>
          <p:cNvPr id="6" name="Picture 2" descr="http://t4d.ru/server/pic/52_32732_34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824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79208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Сравнить сказки и выявить различия и  сходства.</a:t>
            </a:r>
            <a:endParaRPr lang="ru-RU" dirty="0"/>
          </a:p>
        </p:txBody>
      </p:sp>
      <p:pic>
        <p:nvPicPr>
          <p:cNvPr id="12290" name="Picture 2" descr="http://photopoint.com.ua/wp-content/uploads/2014/07/Zolushka-Olgi-Kondakovojj-1989-go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12292" name="Picture 4" descr="http://photopoint.com.ua/wp-content/uploads/2014/07/Zolushka-Olgi-Kondakovojj-1989-god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</p:spPr>
      </p:pic>
      <p:pic>
        <p:nvPicPr>
          <p:cNvPr id="7" name="Рисунок 6" descr="https://irinaleadercoach.com/wp-content/uploads/2017/10/kjb_hilaryknights_cinderella2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20802"/>
            <a:ext cx="4032448" cy="281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224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Прочитать сказки.</a:t>
            </a:r>
          </a:p>
          <a:p>
            <a:r>
              <a:rPr lang="ru-RU" dirty="0" smtClean="0"/>
              <a:t>Сравнить сюжет и композицию.</a:t>
            </a:r>
          </a:p>
          <a:p>
            <a:r>
              <a:rPr lang="ru-RU" dirty="0" smtClean="0"/>
              <a:t>Обобщить результаты сравнения.</a:t>
            </a:r>
          </a:p>
          <a:p>
            <a:endParaRPr lang="ru-RU" dirty="0"/>
          </a:p>
        </p:txBody>
      </p:sp>
      <p:pic>
        <p:nvPicPr>
          <p:cNvPr id="14338" name="Picture 2" descr="C:\Users\1234\Desktop\Новая папка\4_3c4fa642ddef7ea3220a6208417c7866_1489223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348880"/>
            <a:ext cx="8280920" cy="4248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Авторы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722651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Шарль Перро 1628-1709</a:t>
            </a:r>
          </a:p>
          <a:p>
            <a:r>
              <a:rPr lang="ru-RU" sz="1400" dirty="0" smtClean="0"/>
              <a:t>Сказки услышал от своей кормилицы,  что в дальнейшем легло в его сборник сказок  « Сказки Матушки Гусыни или Истории  и сказки былых времен с поучениями» </a:t>
            </a:r>
            <a:endParaRPr lang="ru-RU" sz="14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866667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Братья Гримм</a:t>
            </a:r>
          </a:p>
          <a:p>
            <a:r>
              <a:rPr lang="ru-RU" sz="1400" b="1" dirty="0" err="1" smtClean="0"/>
              <a:t>Якоб</a:t>
            </a:r>
            <a:r>
              <a:rPr lang="ru-RU" sz="1400" b="1" dirty="0" smtClean="0"/>
              <a:t> 1785-1863</a:t>
            </a:r>
          </a:p>
          <a:p>
            <a:r>
              <a:rPr lang="ru-RU" sz="1400" b="1" dirty="0" smtClean="0"/>
              <a:t>Вильгельм 1786-1859</a:t>
            </a:r>
          </a:p>
          <a:p>
            <a:pPr>
              <a:buNone/>
            </a:pPr>
            <a:r>
              <a:rPr lang="ru-RU" sz="1400" dirty="0" smtClean="0"/>
              <a:t>Собирали фольклор и опубликовали несколько сборников под названием</a:t>
            </a:r>
          </a:p>
          <a:p>
            <a:pPr>
              <a:buNone/>
            </a:pPr>
            <a:r>
              <a:rPr lang="ru-RU" sz="1400" dirty="0" smtClean="0"/>
              <a:t>« Сказки братьев Гримм» 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67240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234\Desktop\677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176464" cy="4211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4258816" cy="792088"/>
          </a:xfrm>
        </p:spPr>
        <p:txBody>
          <a:bodyPr/>
          <a:lstStyle/>
          <a:p>
            <a:pPr algn="ctr"/>
            <a:r>
              <a:rPr lang="ru-RU" dirty="0" smtClean="0"/>
              <a:t>Общие сказки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8721"/>
            <a:ext cx="4038600" cy="576064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Сказки братьев </a:t>
            </a:r>
            <a:r>
              <a:rPr lang="ru-RU" sz="1800" b="1" dirty="0" smtClean="0"/>
              <a:t>Гримм</a:t>
            </a:r>
          </a:p>
          <a:p>
            <a:pPr lvl="0"/>
            <a:r>
              <a:rPr lang="ru-RU" sz="1900" b="1" u="sng" dirty="0" smtClean="0">
                <a:solidFill>
                  <a:srgbClr val="FF0000"/>
                </a:solidFill>
              </a:rPr>
              <a:t>Красная шапочка (нем. </a:t>
            </a:r>
            <a:r>
              <a:rPr lang="de-DE" sz="1900" b="1" i="1" u="sng" dirty="0" smtClean="0">
                <a:solidFill>
                  <a:srgbClr val="FF0000"/>
                </a:solidFill>
              </a:rPr>
              <a:t>Rotkäppchen</a:t>
            </a:r>
            <a:r>
              <a:rPr lang="ru-RU" sz="1900" b="1" u="sng" dirty="0" smtClean="0">
                <a:solidFill>
                  <a:srgbClr val="FF0000"/>
                </a:solidFill>
              </a:rPr>
              <a:t>)</a:t>
            </a:r>
          </a:p>
          <a:p>
            <a:pPr lvl="0"/>
            <a:r>
              <a:rPr lang="ru-RU" sz="1800" dirty="0" smtClean="0">
                <a:hlinkClick r:id="rId2" tooltip="Король-лягушонок"/>
              </a:rPr>
              <a:t>Король-лягушонок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Der Froschkönig oder der eiserne Heinrich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>
                <a:hlinkClick r:id="rId4" tooltip="Сладкая каша"/>
              </a:rPr>
              <a:t>Сладкая каша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Der süße Brei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>
                <a:hlinkClick r:id="rId5" tooltip="Дружба кошки и мышки"/>
              </a:rPr>
              <a:t>Дружба кошки и мышки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Katze und Maus in Gesellschaft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err="1" smtClean="0">
                <a:hlinkClick r:id="rId6" tooltip="Беляночка и Розочка"/>
              </a:rPr>
              <a:t>Беляночка</a:t>
            </a:r>
            <a:r>
              <a:rPr lang="ru-RU" sz="1800" dirty="0" smtClean="0">
                <a:hlinkClick r:id="rId6" tooltip="Беляночка и Розочка"/>
              </a:rPr>
              <a:t> и Розочка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err="1" smtClean="0"/>
              <a:t>Schneeweißchen</a:t>
            </a:r>
            <a:r>
              <a:rPr lang="de-DE" sz="1800" i="1" dirty="0" smtClean="0"/>
              <a:t> und Rosenrot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>
                <a:hlinkClick r:id="rId7" tooltip="Король Дроздобород"/>
              </a:rPr>
              <a:t>Король </a:t>
            </a:r>
            <a:r>
              <a:rPr lang="ru-RU" sz="1800" dirty="0" err="1" smtClean="0">
                <a:hlinkClick r:id="rId7" tooltip="Король Дроздобород"/>
              </a:rPr>
              <a:t>Дроздобород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König Drosselbart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>
                <a:hlinkClick r:id="rId8" tooltip="Умная Эльза"/>
              </a:rPr>
              <a:t>Умная </a:t>
            </a:r>
            <a:r>
              <a:rPr lang="ru-RU" sz="1800" dirty="0" err="1" smtClean="0">
                <a:hlinkClick r:id="rId8" tooltip="Умная Эльза"/>
              </a:rPr>
              <a:t>Эльза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Die kluge Else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>
                <a:hlinkClick r:id="rId9" tooltip="Госпожа Метелица"/>
              </a:rPr>
              <a:t>Госпожа Метелица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Frau Holle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>
                <a:hlinkClick r:id="rId10" tooltip="Чёрт с тремя золотыми волосами (страница отсутствует)"/>
              </a:rPr>
              <a:t>Чёрт с тремя золотыми волосами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Der Teufel mit den drei goldenen Haaren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>
                <a:hlinkClick r:id="rId11" tooltip="Двенадцать братьев (страница отсутствует)"/>
              </a:rPr>
              <a:t>Двенадцать братьев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Die zwölf Brüder</a:t>
            </a:r>
            <a:r>
              <a:rPr lang="ru-RU" sz="1800" dirty="0" smtClean="0"/>
              <a:t>)</a:t>
            </a:r>
          </a:p>
          <a:p>
            <a:pPr lvl="0"/>
            <a:r>
              <a:rPr lang="ru-RU" sz="1800" dirty="0" smtClean="0">
                <a:hlinkClick r:id="rId12" tooltip="Сказка о том, кто ходил страху учиться"/>
              </a:rPr>
              <a:t>Сказка о том, кто ходил страху учиться</a:t>
            </a:r>
            <a:r>
              <a:rPr lang="ru-RU" sz="1800" dirty="0" smtClean="0"/>
              <a:t> (</a:t>
            </a:r>
            <a:r>
              <a:rPr lang="ru-RU" sz="1800" dirty="0" smtClean="0">
                <a:hlinkClick r:id="rId3" tooltip="Немецкий язык"/>
              </a:rPr>
              <a:t>нем.</a:t>
            </a:r>
            <a:r>
              <a:rPr lang="ru-RU" sz="1800" dirty="0" smtClean="0"/>
              <a:t> </a:t>
            </a:r>
            <a:r>
              <a:rPr lang="de-DE" sz="1800" i="1" dirty="0" smtClean="0"/>
              <a:t>Märchen von einem, der auszog, das Fürchten zu lernen</a:t>
            </a:r>
            <a:r>
              <a:rPr lang="ru-RU" sz="1800" dirty="0" smtClean="0"/>
              <a:t>)</a:t>
            </a:r>
          </a:p>
          <a:p>
            <a:pPr lvl="0"/>
            <a:r>
              <a:rPr lang="ru-RU" sz="1900" b="1" u="sng" dirty="0" smtClean="0">
                <a:solidFill>
                  <a:srgbClr val="FF0000"/>
                </a:solidFill>
              </a:rPr>
              <a:t>Золушка (нем. </a:t>
            </a:r>
            <a:r>
              <a:rPr lang="de-DE" sz="1900" b="1" i="1" u="sng" dirty="0" smtClean="0">
                <a:solidFill>
                  <a:srgbClr val="FF0000"/>
                </a:solidFill>
              </a:rPr>
              <a:t>Aschenputtel</a:t>
            </a:r>
            <a:r>
              <a:rPr lang="ru-RU" sz="1900" b="1" u="sng" dirty="0" smtClean="0">
                <a:solidFill>
                  <a:srgbClr val="FF0000"/>
                </a:solidFill>
              </a:rPr>
              <a:t>}</a:t>
            </a:r>
          </a:p>
          <a:p>
            <a:pPr lvl="0"/>
            <a:r>
              <a:rPr lang="ru-RU" sz="1800" dirty="0" smtClean="0"/>
              <a:t>Спящая Красавица (нем. </a:t>
            </a:r>
            <a:r>
              <a:rPr lang="ru-RU" sz="1800" dirty="0" err="1" smtClean="0"/>
              <a:t>Dornroschen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1027" name="Picture 3" descr="C:\Users\1234\Desktop\Новая папка\0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512" y="1052736"/>
            <a:ext cx="4392488" cy="5616624"/>
          </a:xfrm>
          <a:prstGeom prst="rect">
            <a:avLst/>
          </a:prstGeom>
          <a:noFill/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Спящая Красавица (нем. Dornroschen)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Спящая Красавица (нем. Dornroschen)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Спящая Красавица (нем. Dornroschen)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 tooltip="Золушка"/>
              </a:rPr>
              <a:t>Золушка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Немецкий язык"/>
              </a:rPr>
              <a:t>нем.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de-DE" sz="900" b="0" i="1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Aschenputtel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 tooltip="Золушка"/>
              </a:rPr>
              <a:t>Золушка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 tooltip="Немецкий язык"/>
              </a:rPr>
              <a:t>нем.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de-DE" sz="900" b="0" i="1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Aschenputtel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}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C:\Users\1234\Desktop\Новая папка\00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1412776"/>
            <a:ext cx="4156270" cy="5067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540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Городская</vt:lpstr>
      <vt:lpstr>ИССЛЕДОВАТЕЛЬСКИЙ ПРОЕКТ «Золушка»</vt:lpstr>
      <vt:lpstr>Актуальность</vt:lpstr>
      <vt:lpstr>Гипотеза</vt:lpstr>
      <vt:lpstr>Объект исследования</vt:lpstr>
      <vt:lpstr>Предмет исследования</vt:lpstr>
      <vt:lpstr>Цель:</vt:lpstr>
      <vt:lpstr>Задачи:</vt:lpstr>
      <vt:lpstr>Авторы</vt:lpstr>
      <vt:lpstr>Общие сказки</vt:lpstr>
      <vt:lpstr>Совпадения и различия в сказке «Золушка»</vt:lpstr>
      <vt:lpstr>Слайд 11</vt:lpstr>
      <vt:lpstr>Слайд 12</vt:lpstr>
      <vt:lpstr>Слайд 13</vt:lpstr>
      <vt:lpstr>Слайд 14</vt:lpstr>
      <vt:lpstr>Слайд 15</vt:lpstr>
      <vt:lpstr>Слайд 16</vt:lpstr>
      <vt:lpstr>Вывод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</dc:title>
  <dc:creator>1234</dc:creator>
  <cp:lastModifiedBy>user</cp:lastModifiedBy>
  <cp:revision>39</cp:revision>
  <dcterms:created xsi:type="dcterms:W3CDTF">2018-02-24T12:30:39Z</dcterms:created>
  <dcterms:modified xsi:type="dcterms:W3CDTF">2018-02-28T05:31:46Z</dcterms:modified>
</cp:coreProperties>
</file>